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8"/>
  </p:notesMasterIdLst>
  <p:sldIdLst>
    <p:sldId id="276" r:id="rId2"/>
    <p:sldId id="260" r:id="rId3"/>
    <p:sldId id="280" r:id="rId4"/>
    <p:sldId id="279" r:id="rId5"/>
    <p:sldId id="282" r:id="rId6"/>
    <p:sldId id="28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F78A"/>
    <a:srgbClr val="AEF8B5"/>
    <a:srgbClr val="C59EE6"/>
    <a:srgbClr val="404040"/>
    <a:srgbClr val="C49B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38" autoAdjust="0"/>
    <p:restoredTop sz="92447" autoAdjust="0"/>
  </p:normalViewPr>
  <p:slideViewPr>
    <p:cSldViewPr snapToGrid="0" snapToObjects="1">
      <p:cViewPr varScale="1">
        <p:scale>
          <a:sx n="61" d="100"/>
          <a:sy n="61" d="100"/>
        </p:scale>
        <p:origin x="1061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6C86F3-AE93-48E2-8449-89FA6336C158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3CFABE-34FD-4224-A3A9-DD3A5B1CB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147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Logo to be added – take green logo, from </a:t>
            </a:r>
            <a:r>
              <a:rPr lang="en-US" dirty="0" err="1"/>
              <a:t>gmail</a:t>
            </a:r>
            <a:r>
              <a:rPr lang="en-US" dirty="0"/>
              <a:t> email that was sent to Daniel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3CFABE-34FD-4224-A3A9-DD3A5B1CB9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465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3CFABE-34FD-4224-A3A9-DD3A5B1CB9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961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042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40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213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573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943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032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876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78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212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10/15/2018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08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 userDrawn="1"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rgbClr val="C59E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998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CCEEC4FE-BF97-41F9-BE2D-1C28B77453F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677465" y="476556"/>
            <a:ext cx="815461" cy="81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470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8B9973-AF64-450D-8AE0-B9F2A592F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241" y="1335920"/>
            <a:ext cx="3747026" cy="37470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15987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Page (First page landed 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575288-7059-40E4-B40C-7BE40F550A68}"/>
              </a:ext>
            </a:extLst>
          </p:cNvPr>
          <p:cNvSpPr/>
          <p:nvPr/>
        </p:nvSpPr>
        <p:spPr>
          <a:xfrm>
            <a:off x="1097280" y="1810011"/>
            <a:ext cx="10058399" cy="44216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8A915F-F550-45AC-B2E8-9B5F1B53AB9F}"/>
              </a:ext>
            </a:extLst>
          </p:cNvPr>
          <p:cNvSpPr/>
          <p:nvPr/>
        </p:nvSpPr>
        <p:spPr>
          <a:xfrm>
            <a:off x="1097280" y="1797486"/>
            <a:ext cx="10058399" cy="363254"/>
          </a:xfrm>
          <a:prstGeom prst="rect">
            <a:avLst/>
          </a:prstGeom>
          <a:solidFill>
            <a:srgbClr val="63F7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Header bar here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BA717-9B20-47EE-B4F6-86EDF28D63BF}"/>
              </a:ext>
            </a:extLst>
          </p:cNvPr>
          <p:cNvSpPr txBox="1"/>
          <p:nvPr/>
        </p:nvSpPr>
        <p:spPr>
          <a:xfrm>
            <a:off x="1390482" y="1804504"/>
            <a:ext cx="1947611" cy="331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Sublee</a:t>
            </a:r>
            <a:r>
              <a:rPr lang="en-US" dirty="0"/>
              <a:t> (Logo here)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87C1CD-884F-4285-856A-8DEE1C10CBC8}"/>
              </a:ext>
            </a:extLst>
          </p:cNvPr>
          <p:cNvSpPr txBox="1"/>
          <p:nvPr/>
        </p:nvSpPr>
        <p:spPr>
          <a:xfrm>
            <a:off x="1236087" y="2442746"/>
            <a:ext cx="2356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Subletting, simplified.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0951CF-44B4-4AA9-AD3D-EDFA87A9BEB7}"/>
              </a:ext>
            </a:extLst>
          </p:cNvPr>
          <p:cNvSpPr txBox="1"/>
          <p:nvPr/>
        </p:nvSpPr>
        <p:spPr>
          <a:xfrm>
            <a:off x="1151954" y="3325251"/>
            <a:ext cx="44573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Sublee</a:t>
            </a:r>
            <a:r>
              <a:rPr lang="en-US" dirty="0"/>
              <a:t> makes getting out of your lease or into a sublet, easy</a:t>
            </a:r>
          </a:p>
          <a:p>
            <a:endParaRPr lang="en-US" dirty="0"/>
          </a:p>
          <a:p>
            <a:r>
              <a:rPr lang="en-US" dirty="0"/>
              <a:t>Whether it’s a new job in a new city, a 6-month back packing trip across the globe, or a new condo you’ve set your sights on – don’t let a contract stop you from life’s journey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90015D-041D-46CC-8564-04D1B0CE16FA}"/>
              </a:ext>
            </a:extLst>
          </p:cNvPr>
          <p:cNvSpPr txBox="1"/>
          <p:nvPr/>
        </p:nvSpPr>
        <p:spPr>
          <a:xfrm>
            <a:off x="1389363" y="5490926"/>
            <a:ext cx="3795343" cy="461665"/>
          </a:xfrm>
          <a:prstGeom prst="rect">
            <a:avLst/>
          </a:prstGeom>
          <a:solidFill>
            <a:srgbClr val="63F78A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Start My Sublet (CTA Button)</a:t>
            </a:r>
          </a:p>
        </p:txBody>
      </p:sp>
      <p:pic>
        <p:nvPicPr>
          <p:cNvPr id="12" name="Picture 11" descr="A living room filled with furniture and a large window&#10;&#10;Description generated with very high confidence">
            <a:extLst>
              <a:ext uri="{FF2B5EF4-FFF2-40B4-BE49-F238E27FC236}">
                <a16:creationId xmlns:a16="http://schemas.microsoft.com/office/drawing/2014/main" id="{E54BEE1E-27CA-44E0-9940-C63C7FDA4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906" y="2418396"/>
            <a:ext cx="5524916" cy="368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28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 (Second page)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575288-7059-40E4-B40C-7BE40F550A68}"/>
              </a:ext>
            </a:extLst>
          </p:cNvPr>
          <p:cNvSpPr/>
          <p:nvPr/>
        </p:nvSpPr>
        <p:spPr>
          <a:xfrm>
            <a:off x="1097280" y="1810011"/>
            <a:ext cx="10058399" cy="44216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8A915F-F550-45AC-B2E8-9B5F1B53AB9F}"/>
              </a:ext>
            </a:extLst>
          </p:cNvPr>
          <p:cNvSpPr/>
          <p:nvPr/>
        </p:nvSpPr>
        <p:spPr>
          <a:xfrm>
            <a:off x="1097280" y="1797486"/>
            <a:ext cx="10058399" cy="363254"/>
          </a:xfrm>
          <a:prstGeom prst="rect">
            <a:avLst/>
          </a:prstGeom>
          <a:solidFill>
            <a:srgbClr val="63F7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Header bar here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BA717-9B20-47EE-B4F6-86EDF28D63BF}"/>
              </a:ext>
            </a:extLst>
          </p:cNvPr>
          <p:cNvSpPr txBox="1"/>
          <p:nvPr/>
        </p:nvSpPr>
        <p:spPr>
          <a:xfrm>
            <a:off x="1390482" y="1804504"/>
            <a:ext cx="1947611" cy="331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Sublee</a:t>
            </a:r>
            <a:r>
              <a:rPr lang="en-US" dirty="0"/>
              <a:t> (Logo here)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D9F774-E1FE-4B41-AC43-0BED6DE42D6D}"/>
              </a:ext>
            </a:extLst>
          </p:cNvPr>
          <p:cNvSpPr txBox="1"/>
          <p:nvPr/>
        </p:nvSpPr>
        <p:spPr>
          <a:xfrm>
            <a:off x="1097280" y="2275627"/>
            <a:ext cx="1005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Sublee</a:t>
            </a:r>
            <a:r>
              <a:rPr lang="en-US" sz="2400" dirty="0"/>
              <a:t> is designed to streamline the subletting process, taking you from apartment search to close within one day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E4F0FF-E8F6-4BC9-BB6F-9A0E273F115A}"/>
              </a:ext>
            </a:extLst>
          </p:cNvPr>
          <p:cNvSpPr/>
          <p:nvPr/>
        </p:nvSpPr>
        <p:spPr>
          <a:xfrm>
            <a:off x="1031512" y="3690307"/>
            <a:ext cx="1961798" cy="567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Browse Marketplace of Listings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214ED7-E2FE-44B3-ADD9-9EE2C69B9C5E}"/>
              </a:ext>
            </a:extLst>
          </p:cNvPr>
          <p:cNvSpPr/>
          <p:nvPr/>
        </p:nvSpPr>
        <p:spPr>
          <a:xfrm>
            <a:off x="2817067" y="3681685"/>
            <a:ext cx="1970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Connect with Interested Tenants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28E65F-8EBE-4417-98AA-9723D56A15B4}"/>
              </a:ext>
            </a:extLst>
          </p:cNvPr>
          <p:cNvSpPr/>
          <p:nvPr/>
        </p:nvSpPr>
        <p:spPr>
          <a:xfrm>
            <a:off x="5008119" y="3683910"/>
            <a:ext cx="2100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Get Verified &amp; Approved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F580BD-3937-449C-9DD3-A8D42FC4D88E}"/>
              </a:ext>
            </a:extLst>
          </p:cNvPr>
          <p:cNvSpPr/>
          <p:nvPr/>
        </p:nvSpPr>
        <p:spPr>
          <a:xfrm>
            <a:off x="7097969" y="3727353"/>
            <a:ext cx="190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Agree to Terms &amp; Sign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E7020D6-FFDA-46D3-A674-427152496A01}"/>
              </a:ext>
            </a:extLst>
          </p:cNvPr>
          <p:cNvCxnSpPr/>
          <p:nvPr/>
        </p:nvCxnSpPr>
        <p:spPr>
          <a:xfrm flipV="1">
            <a:off x="2635728" y="5013515"/>
            <a:ext cx="550281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6349A76-38FE-4AAF-95E9-6DC2AA2CA901}"/>
              </a:ext>
            </a:extLst>
          </p:cNvPr>
          <p:cNvCxnSpPr/>
          <p:nvPr/>
        </p:nvCxnSpPr>
        <p:spPr>
          <a:xfrm flipV="1">
            <a:off x="6807685" y="5013515"/>
            <a:ext cx="55040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79FEE53-DB66-4393-B284-EFA4FE60E62A}"/>
              </a:ext>
            </a:extLst>
          </p:cNvPr>
          <p:cNvCxnSpPr/>
          <p:nvPr/>
        </p:nvCxnSpPr>
        <p:spPr>
          <a:xfrm flipV="1">
            <a:off x="4681358" y="5017633"/>
            <a:ext cx="55040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5B8024C-190C-492F-BBA7-505025D7625E}"/>
              </a:ext>
            </a:extLst>
          </p:cNvPr>
          <p:cNvCxnSpPr/>
          <p:nvPr/>
        </p:nvCxnSpPr>
        <p:spPr>
          <a:xfrm flipV="1">
            <a:off x="9007084" y="5024970"/>
            <a:ext cx="55040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2C6CE42-1A03-4CA6-80EC-BB7A3E1D6AE7}"/>
              </a:ext>
            </a:extLst>
          </p:cNvPr>
          <p:cNvSpPr/>
          <p:nvPr/>
        </p:nvSpPr>
        <p:spPr>
          <a:xfrm>
            <a:off x="9209545" y="3710476"/>
            <a:ext cx="1909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Submit Payment and Relax</a:t>
            </a:r>
          </a:p>
        </p:txBody>
      </p:sp>
      <p:pic>
        <p:nvPicPr>
          <p:cNvPr id="7" name="Picture 6" descr="A picture containing building&#10;&#10;Description generated with high confidence">
            <a:extLst>
              <a:ext uri="{FF2B5EF4-FFF2-40B4-BE49-F238E27FC236}">
                <a16:creationId xmlns:a16="http://schemas.microsoft.com/office/drawing/2014/main" id="{B3683F14-0E9D-4EF2-A7F8-0F9511ED7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501" y="4500469"/>
            <a:ext cx="1061334" cy="1061334"/>
          </a:xfrm>
          <a:prstGeom prst="rect">
            <a:avLst/>
          </a:prstGeom>
        </p:spPr>
      </p:pic>
      <p:pic>
        <p:nvPicPr>
          <p:cNvPr id="16" name="Picture 15" descr="A picture containing toy, doll&#10;&#10;Description generated with very high confidence">
            <a:extLst>
              <a:ext uri="{FF2B5EF4-FFF2-40B4-BE49-F238E27FC236}">
                <a16:creationId xmlns:a16="http://schemas.microsoft.com/office/drawing/2014/main" id="{AF3D2907-FA29-4731-A4EC-ABBA2E7C0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310" y="4439363"/>
            <a:ext cx="1164395" cy="112133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95D9459-D82E-4A17-A90F-F6C544D28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308" y="4373651"/>
            <a:ext cx="1106579" cy="110657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C34A9C5-0E74-4B30-A10A-62B4067589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4989" y="4537735"/>
            <a:ext cx="916131" cy="91613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AE07585-0D1B-4929-A174-A1B68AD399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7222" y="4443354"/>
            <a:ext cx="1081930" cy="108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874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Tenants (Third page)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575288-7059-40E4-B40C-7BE40F550A68}"/>
              </a:ext>
            </a:extLst>
          </p:cNvPr>
          <p:cNvSpPr/>
          <p:nvPr/>
        </p:nvSpPr>
        <p:spPr>
          <a:xfrm>
            <a:off x="1097280" y="1810011"/>
            <a:ext cx="10058399" cy="44216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8A915F-F550-45AC-B2E8-9B5F1B53AB9F}"/>
              </a:ext>
            </a:extLst>
          </p:cNvPr>
          <p:cNvSpPr/>
          <p:nvPr/>
        </p:nvSpPr>
        <p:spPr>
          <a:xfrm>
            <a:off x="1097280" y="1797486"/>
            <a:ext cx="10058399" cy="363254"/>
          </a:xfrm>
          <a:prstGeom prst="rect">
            <a:avLst/>
          </a:prstGeom>
          <a:solidFill>
            <a:srgbClr val="63F7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Header bar here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BA717-9B20-47EE-B4F6-86EDF28D63BF}"/>
              </a:ext>
            </a:extLst>
          </p:cNvPr>
          <p:cNvSpPr txBox="1"/>
          <p:nvPr/>
        </p:nvSpPr>
        <p:spPr>
          <a:xfrm>
            <a:off x="1390482" y="1804504"/>
            <a:ext cx="1947611" cy="331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Sublee</a:t>
            </a:r>
            <a:r>
              <a:rPr lang="en-US" dirty="0"/>
              <a:t> (Logo here)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D9F774-E1FE-4B41-AC43-0BED6DE42D6D}"/>
              </a:ext>
            </a:extLst>
          </p:cNvPr>
          <p:cNvSpPr txBox="1"/>
          <p:nvPr/>
        </p:nvSpPr>
        <p:spPr>
          <a:xfrm>
            <a:off x="1685768" y="2275627"/>
            <a:ext cx="8530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Subletting your apartment shouldn’t be complicated, so we’ve built a product with you in mind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2C8C52-8815-4880-B1E7-26013986CA6C}"/>
              </a:ext>
            </a:extLst>
          </p:cNvPr>
          <p:cNvSpPr txBox="1"/>
          <p:nvPr/>
        </p:nvSpPr>
        <p:spPr>
          <a:xfrm>
            <a:off x="1998409" y="2942585"/>
            <a:ext cx="569641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 us take care of the tough stuff</a:t>
            </a:r>
          </a:p>
          <a:p>
            <a:endParaRPr lang="en-US" sz="2000" dirty="0"/>
          </a:p>
          <a:p>
            <a:r>
              <a:rPr lang="en-US" sz="1400" b="1" dirty="0"/>
              <a:t>Apartment lead generation;</a:t>
            </a:r>
            <a:r>
              <a:rPr lang="en-US" sz="1400" dirty="0"/>
              <a:t> we’ll make sure people notice your place</a:t>
            </a:r>
          </a:p>
          <a:p>
            <a:br>
              <a:rPr lang="en-US" sz="1400" dirty="0"/>
            </a:br>
            <a:endParaRPr lang="en-US" sz="1400" dirty="0"/>
          </a:p>
          <a:p>
            <a:r>
              <a:rPr lang="en-US" sz="1400" b="1" dirty="0"/>
              <a:t>Tenant Background Verification;</a:t>
            </a:r>
            <a:r>
              <a:rPr lang="en-US" sz="1400" dirty="0"/>
              <a:t> our team will do the homework for you</a:t>
            </a:r>
          </a:p>
          <a:p>
            <a:br>
              <a:rPr lang="en-US" sz="1400" dirty="0"/>
            </a:br>
            <a:endParaRPr lang="en-US" sz="1400" dirty="0"/>
          </a:p>
          <a:p>
            <a:r>
              <a:rPr lang="en-US" sz="1400" b="1" dirty="0"/>
              <a:t>Customized Lease Contracts;</a:t>
            </a:r>
            <a:r>
              <a:rPr lang="en-US" sz="1400" dirty="0"/>
              <a:t> protective over that new paint job? Include the clause in the contract</a:t>
            </a:r>
          </a:p>
          <a:p>
            <a:br>
              <a:rPr lang="en-US" sz="1400" dirty="0"/>
            </a:br>
            <a:endParaRPr lang="en-US" sz="1400" dirty="0"/>
          </a:p>
          <a:p>
            <a:r>
              <a:rPr lang="en-US" sz="1400" b="1" dirty="0"/>
              <a:t>Payment Handling; </a:t>
            </a:r>
            <a:r>
              <a:rPr lang="en-US" sz="1400" dirty="0"/>
              <a:t>worried about organizing  payment? We’ll make sure everyone get’s their cake</a:t>
            </a:r>
            <a:endParaRPr lang="en-US" sz="1400" b="1" dirty="0"/>
          </a:p>
          <a:p>
            <a:endParaRPr lang="en-US" sz="1400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C2CC5F35-3AAD-4F17-A0FE-E34A61BA6C03}"/>
              </a:ext>
            </a:extLst>
          </p:cNvPr>
          <p:cNvSpPr txBox="1">
            <a:spLocks/>
          </p:cNvSpPr>
          <p:nvPr/>
        </p:nvSpPr>
        <p:spPr>
          <a:xfrm>
            <a:off x="8194855" y="5096527"/>
            <a:ext cx="2677546" cy="567771"/>
          </a:xfrm>
          <a:prstGeom prst="rect">
            <a:avLst/>
          </a:prstGeom>
          <a:solidFill>
            <a:srgbClr val="63F78A"/>
          </a:solidFill>
          <a:ln>
            <a:solidFill>
              <a:srgbClr val="63F78A"/>
            </a:solidFill>
          </a:ln>
        </p:spPr>
        <p:txBody>
          <a:bodyPr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US" dirty="0"/>
              <a:t>Post my lease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05F2C-6C6F-4E58-A97D-27399A26D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018" y="3254966"/>
            <a:ext cx="765888" cy="765888"/>
          </a:xfrm>
          <a:prstGeom prst="rect">
            <a:avLst/>
          </a:prstGeom>
        </p:spPr>
      </p:pic>
      <p:pic>
        <p:nvPicPr>
          <p:cNvPr id="9" name="Picture 8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147602F9-076D-48E5-8C07-5CB203C5CD2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63F78A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203601" y="4046812"/>
            <a:ext cx="652149" cy="5048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1DD159-F7B8-4FD8-B631-09F8771EE2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8074" y="4642378"/>
            <a:ext cx="659005" cy="659005"/>
          </a:xfrm>
          <a:prstGeom prst="rect">
            <a:avLst/>
          </a:prstGeom>
        </p:spPr>
      </p:pic>
      <p:pic>
        <p:nvPicPr>
          <p:cNvPr id="15" name="Picture 14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60D1CF4B-5D38-4B89-B93C-7B53F44DFB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3201" y="5525291"/>
            <a:ext cx="710974" cy="63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320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Sublet Seekers (Fourth page)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575288-7059-40E4-B40C-7BE40F550A68}"/>
              </a:ext>
            </a:extLst>
          </p:cNvPr>
          <p:cNvSpPr/>
          <p:nvPr/>
        </p:nvSpPr>
        <p:spPr>
          <a:xfrm>
            <a:off x="1097280" y="1810011"/>
            <a:ext cx="10058399" cy="44216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8A915F-F550-45AC-B2E8-9B5F1B53AB9F}"/>
              </a:ext>
            </a:extLst>
          </p:cNvPr>
          <p:cNvSpPr/>
          <p:nvPr/>
        </p:nvSpPr>
        <p:spPr>
          <a:xfrm>
            <a:off x="1097280" y="1797486"/>
            <a:ext cx="10058399" cy="363254"/>
          </a:xfrm>
          <a:prstGeom prst="rect">
            <a:avLst/>
          </a:prstGeom>
          <a:solidFill>
            <a:srgbClr val="63F7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Header bar here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BA717-9B20-47EE-B4F6-86EDF28D63BF}"/>
              </a:ext>
            </a:extLst>
          </p:cNvPr>
          <p:cNvSpPr txBox="1"/>
          <p:nvPr/>
        </p:nvSpPr>
        <p:spPr>
          <a:xfrm>
            <a:off x="1390482" y="1804504"/>
            <a:ext cx="1947611" cy="331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Sublee</a:t>
            </a:r>
            <a:r>
              <a:rPr lang="en-US" dirty="0"/>
              <a:t> (Logo here)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D9F774-E1FE-4B41-AC43-0BED6DE42D6D}"/>
              </a:ext>
            </a:extLst>
          </p:cNvPr>
          <p:cNvSpPr txBox="1"/>
          <p:nvPr/>
        </p:nvSpPr>
        <p:spPr>
          <a:xfrm>
            <a:off x="1685768" y="2275627"/>
            <a:ext cx="8530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Stay a while… actually, for however long you want; find the right lease, for the right length of 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2C8C52-8815-4880-B1E7-26013986CA6C}"/>
              </a:ext>
            </a:extLst>
          </p:cNvPr>
          <p:cNvSpPr txBox="1"/>
          <p:nvPr/>
        </p:nvSpPr>
        <p:spPr>
          <a:xfrm>
            <a:off x="7643876" y="3221511"/>
            <a:ext cx="29231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Benefits:</a:t>
            </a:r>
          </a:p>
          <a:p>
            <a:r>
              <a:rPr lang="en-US" sz="1400" b="1" dirty="0"/>
              <a:t>Short-term leasing options;</a:t>
            </a:r>
            <a:r>
              <a:rPr lang="en-US" sz="1400" dirty="0"/>
              <a:t> find lease options between 2-12 months</a:t>
            </a:r>
          </a:p>
          <a:p>
            <a:endParaRPr lang="en-US" sz="1400" dirty="0"/>
          </a:p>
          <a:p>
            <a:r>
              <a:rPr lang="en-US" sz="1400" b="1" dirty="0"/>
              <a:t>Automated rent payments;</a:t>
            </a:r>
            <a:r>
              <a:rPr lang="en-US" sz="1400" dirty="0"/>
              <a:t> we’ll ensure the right person gets their cake</a:t>
            </a:r>
          </a:p>
          <a:p>
            <a:endParaRPr lang="en-US" sz="1400" dirty="0"/>
          </a:p>
          <a:p>
            <a:r>
              <a:rPr lang="en-US" sz="1400" b="1" dirty="0"/>
              <a:t>Get approved from anywhere;</a:t>
            </a:r>
            <a:r>
              <a:rPr lang="en-US" sz="1400" dirty="0"/>
              <a:t> can’t visit the apartment before signing? Don’t worry – if we can vet you, you’re in</a:t>
            </a:r>
          </a:p>
          <a:p>
            <a:endParaRPr lang="en-US" sz="1400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C2CC5F35-3AAD-4F17-A0FE-E34A61BA6C03}"/>
              </a:ext>
            </a:extLst>
          </p:cNvPr>
          <p:cNvSpPr txBox="1">
            <a:spLocks/>
          </p:cNvSpPr>
          <p:nvPr/>
        </p:nvSpPr>
        <p:spPr>
          <a:xfrm>
            <a:off x="1515353" y="5096527"/>
            <a:ext cx="4312215" cy="567771"/>
          </a:xfrm>
          <a:prstGeom prst="rect">
            <a:avLst/>
          </a:prstGeom>
          <a:solidFill>
            <a:srgbClr val="63F78A"/>
          </a:solidFill>
          <a:ln>
            <a:solidFill>
              <a:srgbClr val="63F78A"/>
            </a:solidFill>
          </a:ln>
        </p:spPr>
        <p:txBody>
          <a:bodyPr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US" dirty="0"/>
              <a:t>Find my sublet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14C25-F26A-4B22-B245-F11F0C6A8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887" y="3505372"/>
            <a:ext cx="632965" cy="632965"/>
          </a:xfrm>
          <a:prstGeom prst="rect">
            <a:avLst/>
          </a:prstGeom>
        </p:spPr>
      </p:pic>
      <p:pic>
        <p:nvPicPr>
          <p:cNvPr id="9" name="Picture 8" descr="A close up of a sign&#10;&#10;Description generated with high confidence">
            <a:extLst>
              <a:ext uri="{FF2B5EF4-FFF2-40B4-BE49-F238E27FC236}">
                <a16:creationId xmlns:a16="http://schemas.microsoft.com/office/drawing/2014/main" id="{69B4FB27-E5A2-4825-82B2-F87628488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656" y="4209313"/>
            <a:ext cx="797395" cy="797395"/>
          </a:xfrm>
          <a:prstGeom prst="rect">
            <a:avLst/>
          </a:prstGeom>
        </p:spPr>
      </p:pic>
      <p:pic>
        <p:nvPicPr>
          <p:cNvPr id="11" name="Picture 10" descr="A close up of graphics&#10;&#10;Description generated with high confidence">
            <a:extLst>
              <a:ext uri="{FF2B5EF4-FFF2-40B4-BE49-F238E27FC236}">
                <a16:creationId xmlns:a16="http://schemas.microsoft.com/office/drawing/2014/main" id="{DCF9DA7A-5285-4073-BAFC-6105934BA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0741" y="5169634"/>
            <a:ext cx="757256" cy="69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308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 (Fifth page)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575288-7059-40E4-B40C-7BE40F550A68}"/>
              </a:ext>
            </a:extLst>
          </p:cNvPr>
          <p:cNvSpPr/>
          <p:nvPr/>
        </p:nvSpPr>
        <p:spPr>
          <a:xfrm>
            <a:off x="1097280" y="1810011"/>
            <a:ext cx="10058399" cy="44216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8A915F-F550-45AC-B2E8-9B5F1B53AB9F}"/>
              </a:ext>
            </a:extLst>
          </p:cNvPr>
          <p:cNvSpPr/>
          <p:nvPr/>
        </p:nvSpPr>
        <p:spPr>
          <a:xfrm>
            <a:off x="1097280" y="1797486"/>
            <a:ext cx="10058399" cy="363254"/>
          </a:xfrm>
          <a:prstGeom prst="rect">
            <a:avLst/>
          </a:prstGeom>
          <a:solidFill>
            <a:srgbClr val="63F7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Header bar here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BA717-9B20-47EE-B4F6-86EDF28D63BF}"/>
              </a:ext>
            </a:extLst>
          </p:cNvPr>
          <p:cNvSpPr txBox="1"/>
          <p:nvPr/>
        </p:nvSpPr>
        <p:spPr>
          <a:xfrm>
            <a:off x="1390482" y="1804504"/>
            <a:ext cx="1947611" cy="331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Sublee</a:t>
            </a:r>
            <a:r>
              <a:rPr lang="en-US" dirty="0"/>
              <a:t> (Logo here)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DD37E-3D44-4602-B3F5-5ECC1F623206}"/>
              </a:ext>
            </a:extLst>
          </p:cNvPr>
          <p:cNvSpPr txBox="1"/>
          <p:nvPr/>
        </p:nvSpPr>
        <p:spPr>
          <a:xfrm>
            <a:off x="2840873" y="2705622"/>
            <a:ext cx="65248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Sublee</a:t>
            </a:r>
            <a:r>
              <a:rPr lang="en-US" dirty="0"/>
              <a:t> is designed to democratize the Canadian leasing process. Let’s face it, long-term commitments like 12 month leases don’t work for everyone. </a:t>
            </a:r>
            <a:r>
              <a:rPr lang="en-US" dirty="0" err="1"/>
              <a:t>Sublee</a:t>
            </a:r>
            <a:r>
              <a:rPr lang="en-US" dirty="0"/>
              <a:t> is here to lift the constraints on year long leases enabling renters to find flexible, short-term, market rate options. Our team is excited to bring Canadians the flexible apartment living you deserve. 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C73ECCD-1AA2-4628-BA5A-30058B55D49C}"/>
              </a:ext>
            </a:extLst>
          </p:cNvPr>
          <p:cNvSpPr txBox="1">
            <a:spLocks/>
          </p:cNvSpPr>
          <p:nvPr/>
        </p:nvSpPr>
        <p:spPr>
          <a:xfrm>
            <a:off x="3939892" y="5096527"/>
            <a:ext cx="4312215" cy="567771"/>
          </a:xfrm>
          <a:prstGeom prst="rect">
            <a:avLst/>
          </a:prstGeom>
          <a:solidFill>
            <a:srgbClr val="63F78A"/>
          </a:solidFill>
          <a:ln>
            <a:solidFill>
              <a:srgbClr val="63F78A"/>
            </a:solidFill>
          </a:ln>
        </p:spPr>
        <p:txBody>
          <a:bodyPr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r>
              <a:rPr lang="en-US" dirty="0"/>
              <a:t>Start my sublet</a:t>
            </a:r>
          </a:p>
        </p:txBody>
      </p:sp>
    </p:spTree>
    <p:extLst>
      <p:ext uri="{BB962C8B-B14F-4D97-AF65-F5344CB8AC3E}">
        <p14:creationId xmlns:p14="http://schemas.microsoft.com/office/powerpoint/2010/main" val="386346379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35075</TotalTime>
  <Words>371</Words>
  <Application>Microsoft Office PowerPoint</Application>
  <PresentationFormat>Widescreen</PresentationFormat>
  <Paragraphs>50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Calibri</vt:lpstr>
      <vt:lpstr>Calibri Light</vt:lpstr>
      <vt:lpstr>Retrospect</vt:lpstr>
      <vt:lpstr>PowerPoint Presentation</vt:lpstr>
      <vt:lpstr>First Page (First page landed on)</vt:lpstr>
      <vt:lpstr>How it Works (Second page)</vt:lpstr>
      <vt:lpstr>Current Tenants (Third page)</vt:lpstr>
      <vt:lpstr>Sublet Seekers (Fourth page)</vt:lpstr>
      <vt:lpstr>About Us (Fifth page)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SUBLY</dc:title>
  <dc:creator>Ethan Wright</dc:creator>
  <cp:lastModifiedBy>Jason Zoltak</cp:lastModifiedBy>
  <cp:revision>141</cp:revision>
  <dcterms:created xsi:type="dcterms:W3CDTF">2017-10-15T16:22:15Z</dcterms:created>
  <dcterms:modified xsi:type="dcterms:W3CDTF">2018-10-16T01:48:41Z</dcterms:modified>
</cp:coreProperties>
</file>